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FB95AB11-0CD4-4B62-80AA-054F5839FA7F}" type="datetimeFigureOut">
              <a:rPr lang="en-US" smtClean="0"/>
              <a:t>3/3/2020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2D8A8BF-D508-48A4-9D13-16BEF06E4CD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95AB11-0CD4-4B62-80AA-054F5839FA7F}"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A8BF-D508-48A4-9D13-16BEF06E4C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95AB11-0CD4-4B62-80AA-054F5839FA7F}" type="datetimeFigureOut">
              <a:rPr lang="en-US" smtClean="0"/>
              <a:t>3/3/2020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A8BF-D508-48A4-9D13-16BEF06E4C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FB95AB11-0CD4-4B62-80AA-054F5839FA7F}" type="datetimeFigureOut">
              <a:rPr lang="en-US" smtClean="0"/>
              <a:t>3/3/2020</a:t>
            </a:fld>
            <a:endParaRPr lang="en-US"/>
          </a:p>
        </p:txBody>
      </p:sp>
      <p:sp>
        <p:nvSpPr>
          <p:cNvPr id="9" name="Slide Number Placeholder 8"/>
          <p:cNvSpPr>
            <a:spLocks noGrp="1"/>
          </p:cNvSpPr>
          <p:nvPr>
            <p:ph type="sldNum" sz="quarter" idx="15"/>
          </p:nvPr>
        </p:nvSpPr>
        <p:spPr/>
        <p:txBody>
          <a:bodyPr rtlCol="0"/>
          <a:lstStyle/>
          <a:p>
            <a:fld id="{62D8A8BF-D508-48A4-9D13-16BEF06E4CD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B95AB11-0CD4-4B62-80AA-054F5839FA7F}" type="datetimeFigureOut">
              <a:rPr lang="en-US" smtClean="0"/>
              <a:t>3/3/2020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2D8A8BF-D508-48A4-9D13-16BEF06E4CD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95AB11-0CD4-4B62-80AA-054F5839FA7F}" type="datetimeFigureOut">
              <a:rPr lang="en-US" smtClean="0"/>
              <a:t>3/3/2020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A8BF-D508-48A4-9D13-16BEF06E4CD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B95AB11-0CD4-4B62-80AA-054F5839FA7F}" type="datetimeFigureOut">
              <a:rPr lang="en-US" smtClean="0"/>
              <a:t>3/3/2020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D8A8BF-D508-48A4-9D13-16BEF06E4CD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FB95AB11-0CD4-4B62-80AA-054F5839FA7F}" type="datetimeFigureOut">
              <a:rPr lang="en-US" smtClean="0"/>
              <a:t>3/3/2020</a:t>
            </a:fld>
            <a:endParaRPr lang="en-US"/>
          </a:p>
        </p:txBody>
      </p:sp>
      <p:sp>
        <p:nvSpPr>
          <p:cNvPr id="7" name="Slide Number Placeholder 6"/>
          <p:cNvSpPr>
            <a:spLocks noGrp="1"/>
          </p:cNvSpPr>
          <p:nvPr>
            <p:ph type="sldNum" sz="quarter" idx="11"/>
          </p:nvPr>
        </p:nvSpPr>
        <p:spPr/>
        <p:txBody>
          <a:bodyPr rtlCol="0"/>
          <a:lstStyle/>
          <a:p>
            <a:fld id="{62D8A8BF-D508-48A4-9D13-16BEF06E4CD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5AB11-0CD4-4B62-80AA-054F5839FA7F}" type="datetimeFigureOut">
              <a:rPr lang="en-US" smtClean="0"/>
              <a:t>3/3/2020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D8A8BF-D508-48A4-9D13-16BEF06E4C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FB95AB11-0CD4-4B62-80AA-054F5839FA7F}" type="datetimeFigureOut">
              <a:rPr lang="en-US" smtClean="0"/>
              <a:t>3/3/2020</a:t>
            </a:fld>
            <a:endParaRPr lang="en-US"/>
          </a:p>
        </p:txBody>
      </p:sp>
      <p:sp>
        <p:nvSpPr>
          <p:cNvPr id="22" name="Slide Number Placeholder 21"/>
          <p:cNvSpPr>
            <a:spLocks noGrp="1"/>
          </p:cNvSpPr>
          <p:nvPr>
            <p:ph type="sldNum" sz="quarter" idx="15"/>
          </p:nvPr>
        </p:nvSpPr>
        <p:spPr/>
        <p:txBody>
          <a:bodyPr rtlCol="0"/>
          <a:lstStyle/>
          <a:p>
            <a:fld id="{62D8A8BF-D508-48A4-9D13-16BEF06E4CD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B95AB11-0CD4-4B62-80AA-054F5839FA7F}" type="datetimeFigureOut">
              <a:rPr lang="en-US" smtClean="0"/>
              <a:t>3/3/2020</a:t>
            </a:fld>
            <a:endParaRPr lang="en-US"/>
          </a:p>
        </p:txBody>
      </p:sp>
      <p:sp>
        <p:nvSpPr>
          <p:cNvPr id="18" name="Slide Number Placeholder 17"/>
          <p:cNvSpPr>
            <a:spLocks noGrp="1"/>
          </p:cNvSpPr>
          <p:nvPr>
            <p:ph type="sldNum" sz="quarter" idx="11"/>
          </p:nvPr>
        </p:nvSpPr>
        <p:spPr/>
        <p:txBody>
          <a:bodyPr rtlCol="0"/>
          <a:lstStyle/>
          <a:p>
            <a:fld id="{62D8A8BF-D508-48A4-9D13-16BEF06E4CD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B95AB11-0CD4-4B62-80AA-054F5839FA7F}" type="datetimeFigureOut">
              <a:rPr lang="en-US" smtClean="0"/>
              <a:t>3/3/2020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2D8A8BF-D508-48A4-9D13-16BEF06E4C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Latn-RS" dirty="0" smtClean="0">
                <a:latin typeface="Times New Roman" pitchFamily="18" charset="0"/>
                <a:cs typeface="Times New Roman" pitchFamily="18" charset="0"/>
              </a:rPr>
              <a:t>ETIČKI ASPEKTI ČOVEKOVOG ODNOSA PREMA ŽIVOTINJAMA</a:t>
            </a:r>
            <a:br>
              <a:rPr lang="sr-Latn-R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59652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Latn-RS" dirty="0">
                <a:latin typeface="Times New Roman" pitchFamily="18" charset="0"/>
                <a:cs typeface="Times New Roman" pitchFamily="18" charset="0"/>
              </a:rPr>
              <a:t>Nauka – eksperimentisanje nad </a:t>
            </a:r>
            <a:r>
              <a:rPr lang="sr-Latn-RS" dirty="0" smtClean="0">
                <a:latin typeface="Times New Roman" pitchFamily="18" charset="0"/>
                <a:cs typeface="Times New Roman" pitchFamily="18" charset="0"/>
              </a:rPr>
              <a:t>životinjama</a:t>
            </a:r>
            <a:endParaRPr lang="en-US" dirty="0"/>
          </a:p>
        </p:txBody>
      </p:sp>
      <p:sp>
        <p:nvSpPr>
          <p:cNvPr id="3" name="Content Placeholder 2"/>
          <p:cNvSpPr>
            <a:spLocks noGrp="1"/>
          </p:cNvSpPr>
          <p:nvPr>
            <p:ph sz="quarter" idx="1"/>
          </p:nvPr>
        </p:nvSpPr>
        <p:spPr/>
        <p:txBody>
          <a:bodyPr>
            <a:normAutofit lnSpcReduction="10000"/>
          </a:bodyPr>
          <a:lstStyle/>
          <a:p>
            <a:pPr fontAlgn="base"/>
            <a:r>
              <a:rPr lang="vi-VN" sz="2000" dirty="0"/>
              <a:t>Sa jedne strane su oni koji smatraju da je upotreba životinja još uvek neophodna i nužna u sticanju naučnih saznanja i da je uz poštovanje određenih etičkih principa opravdano žrtvovati životinje zarad benefita ljudi</a:t>
            </a:r>
            <a:r>
              <a:rPr lang="vi-VN" sz="2000" dirty="0" smtClean="0"/>
              <a:t>.</a:t>
            </a:r>
            <a:endParaRPr lang="sr-Latn-RS" sz="2000" dirty="0" smtClean="0"/>
          </a:p>
          <a:p>
            <a:pPr fontAlgn="base"/>
            <a:endParaRPr lang="vi-VN" sz="2000" dirty="0"/>
          </a:p>
          <a:p>
            <a:pPr fontAlgn="base"/>
            <a:r>
              <a:rPr lang="vi-VN" sz="2000" dirty="0" smtClean="0"/>
              <a:t>Sa </a:t>
            </a:r>
            <a:r>
              <a:rPr lang="vi-VN" sz="2000" dirty="0"/>
              <a:t>druge strane jednako prisutna su i mišljenja koja ne samo da postavljaju pitanje održive etičke opravdanosti upotrebe životinja već i potenciraju nedovoljnu pouzdanost ovako dobijenih rezultata kada se oni primenjuju na ljude</a:t>
            </a:r>
            <a:r>
              <a:rPr lang="vi-VN" sz="2000" dirty="0" smtClean="0"/>
              <a:t>.</a:t>
            </a:r>
            <a:endParaRPr lang="sr-Latn-RS" sz="2000" dirty="0" smtClean="0"/>
          </a:p>
          <a:p>
            <a:pPr fontAlgn="base"/>
            <a:endParaRPr lang="vi-VN" sz="2000" dirty="0"/>
          </a:p>
          <a:p>
            <a:pPr fontAlgn="base"/>
            <a:r>
              <a:rPr lang="vi-VN" sz="2000" dirty="0" smtClean="0"/>
              <a:t>Istraživanja </a:t>
            </a:r>
            <a:r>
              <a:rPr lang="vi-VN" sz="2000" dirty="0"/>
              <a:t>su pokazala da se veliki broj rezultata dobijenih u eksperimentima pokazao neprimenljiv na ljude zbog specifičnosti vrsta. Svaki trenutak života oglednih životinja ispunjen je stresom, strahom, bolom i patnjom u većoj ili manjoj meri u zavisnosti od vrste i trajanja </a:t>
            </a:r>
            <a:r>
              <a:rPr lang="vi-VN" sz="2000" dirty="0" smtClean="0"/>
              <a:t>eksperimenta</a:t>
            </a:r>
            <a:r>
              <a:rPr lang="sr-Latn-RS" sz="2000" dirty="0" smtClean="0"/>
              <a:t>.</a:t>
            </a:r>
            <a:endParaRPr lang="vi-VN" sz="2000" dirty="0"/>
          </a:p>
          <a:p>
            <a:endParaRPr lang="en-US" dirty="0"/>
          </a:p>
        </p:txBody>
      </p:sp>
    </p:spTree>
    <p:extLst>
      <p:ext uri="{BB962C8B-B14F-4D97-AF65-F5344CB8AC3E}">
        <p14:creationId xmlns:p14="http://schemas.microsoft.com/office/powerpoint/2010/main" val="2467555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Nauka – eksperimentisanje nad životinjama</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4572000"/>
            <a:ext cx="2724150" cy="2043113"/>
          </a:xfrm>
          <a:prstGeom prst="rect">
            <a:avLst/>
          </a:prstGeom>
        </p:spPr>
      </p:pic>
      <p:sp>
        <p:nvSpPr>
          <p:cNvPr id="4" name="Content Placeholder 3"/>
          <p:cNvSpPr>
            <a:spLocks noGrp="1"/>
          </p:cNvSpPr>
          <p:nvPr>
            <p:ph sz="quarter" idx="1"/>
          </p:nvPr>
        </p:nvSpPr>
        <p:spPr/>
        <p:txBody>
          <a:bodyPr/>
          <a:lstStyle/>
          <a:p>
            <a:r>
              <a:rPr lang="vi-VN" dirty="0"/>
              <a:t>Kada govorimo o eksperimentima na životinjama možemo izdvojiti tri razloga za njihovo sprovođenje</a:t>
            </a:r>
            <a:r>
              <a:rPr lang="vi-VN" dirty="0" smtClean="0"/>
              <a:t>:</a:t>
            </a:r>
            <a:endParaRPr lang="sr-Latn-RS" dirty="0" smtClean="0"/>
          </a:p>
          <a:p>
            <a:pPr marL="0" indent="0">
              <a:buNone/>
            </a:pPr>
            <a:r>
              <a:rPr lang="vi-VN" dirty="0" smtClean="0"/>
              <a:t> </a:t>
            </a:r>
            <a:endParaRPr lang="sr-Latn-RS" dirty="0" smtClean="0"/>
          </a:p>
          <a:p>
            <a:pPr>
              <a:buFont typeface="Wingdings" pitchFamily="2" charset="2"/>
              <a:buChar char="§"/>
            </a:pPr>
            <a:r>
              <a:rPr lang="sr-Latn-RS" dirty="0" smtClean="0"/>
              <a:t>o</a:t>
            </a:r>
            <a:r>
              <a:rPr lang="vi-VN" dirty="0" smtClean="0"/>
              <a:t>bavljanje </a:t>
            </a:r>
            <a:r>
              <a:rPr lang="vi-VN" dirty="0"/>
              <a:t>istraživanja radi sticanja novih saznanja</a:t>
            </a:r>
            <a:r>
              <a:rPr lang="vi-VN" dirty="0" smtClean="0"/>
              <a:t>;</a:t>
            </a:r>
            <a:endParaRPr lang="sr-Latn-RS" dirty="0" smtClean="0"/>
          </a:p>
          <a:p>
            <a:pPr marL="0" indent="0">
              <a:buNone/>
            </a:pPr>
            <a:r>
              <a:rPr lang="vi-VN" dirty="0" smtClean="0"/>
              <a:t> </a:t>
            </a:r>
            <a:endParaRPr lang="sr-Latn-RS" dirty="0" smtClean="0"/>
          </a:p>
          <a:p>
            <a:pPr>
              <a:buFont typeface="Wingdings" pitchFamily="2" charset="2"/>
              <a:buChar char="§"/>
            </a:pPr>
            <a:r>
              <a:rPr lang="sr-Latn-RS" dirty="0" smtClean="0"/>
              <a:t>t</a:t>
            </a:r>
            <a:r>
              <a:rPr lang="vi-VN" dirty="0" smtClean="0"/>
              <a:t>estiranje </a:t>
            </a:r>
            <a:r>
              <a:rPr lang="vi-VN" dirty="0"/>
              <a:t>gotovih proizvoda na efikasnost i sigurnost; </a:t>
            </a:r>
            <a:endParaRPr lang="sr-Latn-RS" dirty="0" smtClean="0"/>
          </a:p>
          <a:p>
            <a:pPr marL="0" indent="0">
              <a:buNone/>
            </a:pPr>
            <a:endParaRPr lang="sr-Latn-RS" dirty="0" smtClean="0"/>
          </a:p>
          <a:p>
            <a:pPr>
              <a:buFont typeface="Wingdings" pitchFamily="2" charset="2"/>
              <a:buChar char="§"/>
            </a:pPr>
            <a:r>
              <a:rPr lang="sr-Latn-RS" dirty="0" smtClean="0"/>
              <a:t>o</a:t>
            </a:r>
            <a:r>
              <a:rPr lang="vi-VN" dirty="0" smtClean="0"/>
              <a:t>bavljanje </a:t>
            </a:r>
            <a:r>
              <a:rPr lang="vi-VN" dirty="0"/>
              <a:t>ogleda u edukativne </a:t>
            </a:r>
            <a:r>
              <a:rPr lang="vi-VN" dirty="0" smtClean="0"/>
              <a:t>svrhe </a:t>
            </a:r>
            <a:r>
              <a:rPr lang="sr-Latn-RS" dirty="0" smtClean="0"/>
              <a:t>(</a:t>
            </a:r>
            <a:r>
              <a:rPr lang="vi-VN" dirty="0" smtClean="0"/>
              <a:t>sticanje </a:t>
            </a:r>
            <a:r>
              <a:rPr lang="vi-VN" dirty="0"/>
              <a:t>znanja i </a:t>
            </a:r>
            <a:r>
              <a:rPr lang="vi-VN" dirty="0" smtClean="0"/>
              <a:t>veština</a:t>
            </a:r>
            <a:r>
              <a:rPr lang="sr-Latn-RS" dirty="0" smtClean="0"/>
              <a:t>)</a:t>
            </a:r>
            <a:r>
              <a:rPr lang="vi-VN" dirty="0" smtClean="0"/>
              <a:t>.</a:t>
            </a:r>
            <a:endParaRPr lang="en-US" dirty="0"/>
          </a:p>
        </p:txBody>
      </p:sp>
    </p:spTree>
    <p:extLst>
      <p:ext uri="{BB962C8B-B14F-4D97-AF65-F5344CB8AC3E}">
        <p14:creationId xmlns:p14="http://schemas.microsoft.com/office/powerpoint/2010/main" val="4209846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Nauka – eksperimentisanje nad životinjama</a:t>
            </a:r>
            <a:endParaRPr lang="en-US" dirty="0"/>
          </a:p>
        </p:txBody>
      </p:sp>
      <p:sp>
        <p:nvSpPr>
          <p:cNvPr id="3" name="Content Placeholder 2"/>
          <p:cNvSpPr>
            <a:spLocks noGrp="1"/>
          </p:cNvSpPr>
          <p:nvPr>
            <p:ph sz="quarter" idx="1"/>
          </p:nvPr>
        </p:nvSpPr>
        <p:spPr/>
        <p:txBody>
          <a:bodyPr/>
          <a:lstStyle/>
          <a:p>
            <a:r>
              <a:rPr lang="en-US" dirty="0">
                <a:latin typeface="Times New Roman" pitchFamily="18" charset="0"/>
                <a:cs typeface="Times New Roman" pitchFamily="18" charset="0"/>
              </a:rPr>
              <a:t>U </a:t>
            </a:r>
            <a:r>
              <a:rPr lang="en-US" dirty="0" err="1">
                <a:latin typeface="Times New Roman" pitchFamily="18" charset="0"/>
                <a:cs typeface="Times New Roman" pitchFamily="18" charset="0"/>
              </a:rPr>
              <a:t>ovim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istraživanjima</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obično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koristi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veliki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broj</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različitih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životinjskih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vrsta</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najvećem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procentu</a:t>
            </a:r>
            <a:r>
              <a:rPr lang="en-US" dirty="0">
                <a:latin typeface="Times New Roman" pitchFamily="18" charset="0"/>
                <a:cs typeface="Times New Roman" pitchFamily="18" charset="0"/>
              </a:rPr>
              <a:t> to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voćne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mušice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miševi</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pacovi</a:t>
            </a:r>
            <a:r>
              <a:rPr lang="en-US" dirty="0" smtClean="0">
                <a:latin typeface="Times New Roman" pitchFamily="18" charset="0"/>
                <a:cs typeface="Times New Roman" pitchFamily="18" charset="0"/>
              </a:rPr>
              <a:t>.</a:t>
            </a:r>
            <a:endParaRPr lang="sr-Latn-RS" dirty="0" smtClean="0">
              <a:latin typeface="Times New Roman" pitchFamily="18" charset="0"/>
              <a:cs typeface="Times New Roman" pitchFamily="18" charset="0"/>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0" y="3352800"/>
            <a:ext cx="2209800" cy="2946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3505200"/>
            <a:ext cx="2857500" cy="1905000"/>
          </a:xfrm>
          <a:prstGeom prst="rect">
            <a:avLst/>
          </a:prstGeom>
        </p:spPr>
      </p:pic>
    </p:spTree>
    <p:extLst>
      <p:ext uri="{BB962C8B-B14F-4D97-AF65-F5344CB8AC3E}">
        <p14:creationId xmlns:p14="http://schemas.microsoft.com/office/powerpoint/2010/main" val="1517350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Nauka – eksperimentisanje nad životinjama</a:t>
            </a:r>
            <a:endParaRPr lang="en-US" dirty="0"/>
          </a:p>
        </p:txBody>
      </p:sp>
      <p:sp>
        <p:nvSpPr>
          <p:cNvPr id="3" name="Content Placeholder 2"/>
          <p:cNvSpPr>
            <a:spLocks noGrp="1"/>
          </p:cNvSpPr>
          <p:nvPr>
            <p:ph sz="quarter" idx="1"/>
          </p:nvPr>
        </p:nvSpPr>
        <p:spPr/>
        <p:txBody>
          <a:bodyPr/>
          <a:lstStyle/>
          <a:p>
            <a:r>
              <a:rPr lang="en-US" dirty="0" err="1">
                <a:latin typeface="Times New Roman" pitchFamily="18" charset="0"/>
                <a:cs typeface="Times New Roman" pitchFamily="18" charset="0"/>
              </a:rPr>
              <a:t>Toksikološka</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testiranja</a:t>
            </a:r>
            <a:r>
              <a:rPr lang="sr-Latn-R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t</a:t>
            </a:r>
            <a:r>
              <a:rPr lang="en-US" dirty="0" err="1" smtClean="0">
                <a:latin typeface="Times New Roman" pitchFamily="18" charset="0"/>
                <a:cs typeface="Times New Roman" pitchFamily="18" charset="0"/>
              </a:rPr>
              <a:t>estiranja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ovog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tipa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podrazumevaju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ispitivanje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dejstva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različitih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lekova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supstanci</a:t>
            </a:r>
            <a:r>
              <a:rPr lang="en-US" dirty="0" smtClean="0">
                <a:latin typeface="Times New Roman" pitchFamily="18" charset="0"/>
                <a:cs typeface="Times New Roman" pitchFamily="18" charset="0"/>
              </a:rPr>
              <a:t>.</a:t>
            </a:r>
            <a:endParaRPr lang="sr-Latn-RS" dirty="0" smtClean="0">
              <a:latin typeface="Times New Roman" pitchFamily="18" charset="0"/>
              <a:cs typeface="Times New Roman" pitchFamily="18" charset="0"/>
            </a:endParaRPr>
          </a:p>
          <a:p>
            <a:endParaRPr lang="sr-Latn-RS" dirty="0" smtClean="0">
              <a:latin typeface="Times New Roman" pitchFamily="18" charset="0"/>
              <a:cs typeface="Times New Roman" pitchFamily="18" charset="0"/>
            </a:endParaRPr>
          </a:p>
          <a:p>
            <a:r>
              <a:rPr lang="sr-Latn-RS" dirty="0" smtClean="0">
                <a:latin typeface="Times New Roman" pitchFamily="18" charset="0"/>
                <a:cs typeface="Times New Roman" pitchFamily="18" charset="0"/>
              </a:rPr>
              <a:t>T</a:t>
            </a:r>
            <a:r>
              <a:rPr lang="en-US" dirty="0" err="1" smtClean="0">
                <a:latin typeface="Times New Roman" pitchFamily="18" charset="0"/>
                <a:cs typeface="Times New Roman" pitchFamily="18" charset="0"/>
              </a:rPr>
              <a:t>oksikološki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testovi</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koriste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ispitivanje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finalnih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proizvoda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poput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pesticida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medikamenata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aditiva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sprejeva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njihovih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hemijskih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elemenata</a:t>
            </a:r>
            <a:r>
              <a:rPr lang="en-US" dirty="0" smtClean="0">
                <a:latin typeface="Times New Roman" pitchFamily="18" charset="0"/>
                <a:cs typeface="Times New Roman" pitchFamily="18" charset="0"/>
              </a:rPr>
              <a:t>.</a:t>
            </a:r>
            <a:endParaRPr lang="sr-Latn-RS" dirty="0" smtClean="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Ove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supstance</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apliciraju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kožu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ubrizgavaju</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oči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ubrizgavaju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intravenozno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intramuskularno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potkožno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inhaliraju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ili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apliciraju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oralno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putem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različitih</a:t>
            </a:r>
            <a:r>
              <a:rPr lang="en-US" dirty="0">
                <a:latin typeface="Times New Roman" pitchFamily="18" charset="0"/>
                <a:cs typeface="Times New Roman" pitchFamily="18" charset="0"/>
              </a:rPr>
              <a:t> tuba </a:t>
            </a:r>
            <a:r>
              <a:rPr lang="en-US" dirty="0" err="1">
                <a:latin typeface="Times New Roman" pitchFamily="18" charset="0"/>
                <a:cs typeface="Times New Roman" pitchFamily="18" charset="0"/>
              </a:rPr>
              <a:t>direktno</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želudac</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itd</a:t>
            </a:r>
            <a:r>
              <a:rPr lang="sr-Latn-R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21780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latin typeface="Times New Roman" pitchFamily="18" charset="0"/>
                <a:cs typeface="Times New Roman" pitchFamily="18" charset="0"/>
              </a:rPr>
              <a:t>Ishrana</a:t>
            </a:r>
            <a:endParaRPr lang="en-US" dirty="0"/>
          </a:p>
        </p:txBody>
      </p:sp>
      <p:sp>
        <p:nvSpPr>
          <p:cNvPr id="3" name="Content Placeholder 2"/>
          <p:cNvSpPr>
            <a:spLocks noGrp="1"/>
          </p:cNvSpPr>
          <p:nvPr>
            <p:ph sz="quarter" idx="1"/>
          </p:nvPr>
        </p:nvSpPr>
        <p:spPr/>
        <p:txBody>
          <a:bodyPr>
            <a:noAutofit/>
          </a:bodyPr>
          <a:lstStyle/>
          <a:p>
            <a:r>
              <a:rPr lang="vi-VN" dirty="0" smtClean="0">
                <a:latin typeface="Times New Roman" pitchFamily="18" charset="0"/>
                <a:cs typeface="Times New Roman" pitchFamily="18" charset="0"/>
              </a:rPr>
              <a:t>Jedno </a:t>
            </a:r>
            <a:r>
              <a:rPr lang="vi-VN" dirty="0">
                <a:latin typeface="Times New Roman" pitchFamily="18" charset="0"/>
                <a:cs typeface="Times New Roman" pitchFamily="18" charset="0"/>
              </a:rPr>
              <a:t>od osnovnih </a:t>
            </a:r>
            <a:r>
              <a:rPr lang="vi-VN" dirty="0" smtClean="0">
                <a:latin typeface="Times New Roman" pitchFamily="18" charset="0"/>
                <a:cs typeface="Times New Roman" pitchFamily="18" charset="0"/>
              </a:rPr>
              <a:t>pitanja</a:t>
            </a:r>
            <a:r>
              <a:rPr lang="sr-Latn-RS" dirty="0" smtClean="0">
                <a:latin typeface="Times New Roman" pitchFamily="18" charset="0"/>
                <a:cs typeface="Times New Roman" pitchFamily="18" charset="0"/>
              </a:rPr>
              <a:t>,</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a ujedno i ciljeva etike: “Kako smanjiti višak patnje?”</a:t>
            </a:r>
            <a:r>
              <a:rPr lang="sr-Latn-RS" dirty="0">
                <a:latin typeface="Times New Roman" pitchFamily="18" charset="0"/>
                <a:cs typeface="Times New Roman" pitchFamily="18" charset="0"/>
              </a:rPr>
              <a:t>.</a:t>
            </a:r>
            <a:r>
              <a:rPr lang="vi-VN" dirty="0">
                <a:latin typeface="Times New Roman" pitchFamily="18" charset="0"/>
                <a:cs typeface="Times New Roman" pitchFamily="18" charset="0"/>
              </a:rPr>
              <a:t> </a:t>
            </a:r>
            <a:endParaRPr lang="sr-Latn-RS" dirty="0" smtClean="0">
              <a:latin typeface="Times New Roman" pitchFamily="18" charset="0"/>
              <a:cs typeface="Times New Roman" pitchFamily="18" charset="0"/>
            </a:endParaRPr>
          </a:p>
          <a:p>
            <a:endParaRPr lang="sr-Latn-RS" dirty="0" smtClean="0">
              <a:latin typeface="Times New Roman" pitchFamily="18" charset="0"/>
              <a:cs typeface="Times New Roman" pitchFamily="18" charset="0"/>
            </a:endParaRPr>
          </a:p>
          <a:p>
            <a:r>
              <a:rPr lang="vi-VN" dirty="0">
                <a:latin typeface="Times New Roman" pitchFamily="18" charset="0"/>
                <a:cs typeface="Times New Roman" pitchFamily="18" charset="0"/>
              </a:rPr>
              <a:t>Patnja više nije samo ljudska patnja a zadovoljenje ljudskih potreba se ne može ostvarivati na štetu svih ostalih živih bića</a:t>
            </a:r>
            <a:r>
              <a:rPr lang="vi-VN" dirty="0" smtClean="0">
                <a:latin typeface="Times New Roman" pitchFamily="18" charset="0"/>
                <a:cs typeface="Times New Roman" pitchFamily="18" charset="0"/>
              </a:rPr>
              <a:t>.</a:t>
            </a:r>
            <a:endParaRPr lang="sr-Latn-RS" dirty="0" smtClean="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r>
              <a:rPr lang="en-US" dirty="0" err="1">
                <a:latin typeface="Times New Roman" pitchFamily="18" charset="0"/>
                <a:cs typeface="Times New Roman" pitchFamily="18" charset="0"/>
              </a:rPr>
              <a:t>Ljudi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postaju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vegeterijanci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različitih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razloga</a:t>
            </a:r>
            <a:r>
              <a:rPr lang="en-US" dirty="0">
                <a:latin typeface="Times New Roman" pitchFamily="18" charset="0"/>
                <a:cs typeface="Times New Roman" pitchFamily="18" charset="0"/>
              </a:rPr>
              <a:t>. </a:t>
            </a:r>
            <a:endParaRPr lang="sr-Latn-RS" dirty="0" smtClean="0">
              <a:latin typeface="Times New Roman" pitchFamily="18" charset="0"/>
              <a:cs typeface="Times New Roman" pitchFamily="18" charset="0"/>
            </a:endParaRPr>
          </a:p>
          <a:p>
            <a:endParaRPr lang="sr-Latn-RS" dirty="0" smtClean="0">
              <a:latin typeface="Times New Roman" pitchFamily="18" charset="0"/>
              <a:cs typeface="Times New Roman" pitchFamily="18" charset="0"/>
            </a:endParaRPr>
          </a:p>
          <a:p>
            <a:r>
              <a:rPr lang="en-US" dirty="0" err="1">
                <a:latin typeface="Times New Roman" pitchFamily="18" charset="0"/>
                <a:cs typeface="Times New Roman" pitchFamily="18" charset="0"/>
              </a:rPr>
              <a:t>Neki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zato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što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zdravije</a:t>
            </a:r>
            <a:r>
              <a:rPr lang="en-US" dirty="0">
                <a:latin typeface="Times New Roman" pitchFamily="18" charset="0"/>
                <a:cs typeface="Times New Roman" pitchFamily="18" charset="0"/>
              </a:rPr>
              <a:t> da se </a:t>
            </a:r>
            <a:r>
              <a:rPr lang="en-US" dirty="0" err="1" smtClean="0">
                <a:latin typeface="Times New Roman" pitchFamily="18" charset="0"/>
                <a:cs typeface="Times New Roman" pitchFamily="18" charset="0"/>
              </a:rPr>
              <a:t>hrane</a:t>
            </a:r>
            <a:r>
              <a:rPr lang="en-US" dirty="0" smtClean="0">
                <a:latin typeface="Times New Roman" pitchFamily="18" charset="0"/>
                <a:cs typeface="Times New Roman" pitchFamily="18" charset="0"/>
              </a:rPr>
              <a:t>, </a:t>
            </a:r>
            <a:r>
              <a:rPr lang="sr-Latn-RS" dirty="0" smtClean="0">
                <a:latin typeface="Times New Roman" pitchFamily="18" charset="0"/>
                <a:cs typeface="Times New Roman" pitchFamily="18" charset="0"/>
              </a:rPr>
              <a:t>ali većina kako bi sprečili patnju životinja.</a:t>
            </a:r>
            <a:endParaRPr lang="sr-Latn-RS" dirty="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65933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Ishrana</a:t>
            </a:r>
            <a:endParaRPr lang="en-US" dirty="0"/>
          </a:p>
        </p:txBody>
      </p:sp>
      <p:sp>
        <p:nvSpPr>
          <p:cNvPr id="3" name="Content Placeholder 2"/>
          <p:cNvSpPr>
            <a:spLocks noGrp="1"/>
          </p:cNvSpPr>
          <p:nvPr>
            <p:ph sz="quarter" idx="1"/>
          </p:nvPr>
        </p:nvSpPr>
        <p:spPr/>
        <p:txBody>
          <a:bodyPr/>
          <a:lstStyle/>
          <a:p>
            <a:r>
              <a:rPr lang="vi-VN" dirty="0"/>
              <a:t>Mnogi prave veliku razliku između </a:t>
            </a:r>
            <a:r>
              <a:rPr lang="sr-Latn-RS" dirty="0" smtClean="0"/>
              <a:t>kućnih ljubimaca</a:t>
            </a:r>
            <a:r>
              <a:rPr lang="vi-VN" dirty="0" smtClean="0"/>
              <a:t> </a:t>
            </a:r>
            <a:r>
              <a:rPr lang="vi-VN" dirty="0"/>
              <a:t>i drugih vrsta, a životinje vrednuju samo po tome koliko su korisne – neke su mazne pa su pogodne da budu takozvani kućni ljubimci, neke odane pa su dobri čuvari, a neke snažne pa zamenjuju čovekov rad („kućni ljubimci” nisu to rođenjem već time što smo im mi, ljudi, dali tu ulogu). </a:t>
            </a:r>
            <a:endParaRPr lang="sr-Latn-RS" dirty="0" smtClean="0"/>
          </a:p>
          <a:p>
            <a:endParaRPr lang="sr-Latn-RS" dirty="0"/>
          </a:p>
          <a:p>
            <a:r>
              <a:rPr lang="vi-VN" dirty="0" smtClean="0"/>
              <a:t>Međutim</a:t>
            </a:r>
            <a:r>
              <a:rPr lang="vi-VN" dirty="0"/>
              <a:t>, sve one imaju ista prava: pravo na život, slobodu, hranu, kretanje već svojim rođenjem, baš kao i čovek.</a:t>
            </a:r>
            <a:endParaRPr lang="en-US" dirty="0"/>
          </a:p>
        </p:txBody>
      </p:sp>
    </p:spTree>
    <p:extLst>
      <p:ext uri="{BB962C8B-B14F-4D97-AF65-F5344CB8AC3E}">
        <p14:creationId xmlns:p14="http://schemas.microsoft.com/office/powerpoint/2010/main" val="1048136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Ishrana</a:t>
            </a:r>
            <a:endParaRPr lang="en-US" dirty="0"/>
          </a:p>
        </p:txBody>
      </p:sp>
      <p:sp>
        <p:nvSpPr>
          <p:cNvPr id="3" name="Content Placeholder 2"/>
          <p:cNvSpPr>
            <a:spLocks noGrp="1"/>
          </p:cNvSpPr>
          <p:nvPr>
            <p:ph sz="quarter" idx="1"/>
          </p:nvPr>
        </p:nvSpPr>
        <p:spPr/>
        <p:txBody>
          <a:bodyPr>
            <a:normAutofit/>
          </a:bodyPr>
          <a:lstStyle/>
          <a:p>
            <a:r>
              <a:rPr lang="vi-VN" sz="2200" dirty="0" smtClean="0"/>
              <a:t>Veganizam (Veganstvo) je etički pokret za ukidanje bilo kakve vrste eksploatacije životinja i njihovu upotrebu za ishranu, materijal za odevanje (koža, krzno), laboratorijsko testiranje ili zabavu (cirkusi, zološki vrtovi, reklamni spotovi, audiovizuelni mediji, itd.)</a:t>
            </a:r>
            <a:endParaRPr lang="sr-Latn-RS" sz="2200" dirty="0" smtClean="0"/>
          </a:p>
          <a:p>
            <a:endParaRPr lang="sr-Latn-RS" sz="2200" dirty="0" smtClean="0"/>
          </a:p>
          <a:p>
            <a:r>
              <a:rPr lang="vi-VN" sz="2200" dirty="0" smtClean="0"/>
              <a:t>U skladu s etikom koju zastupaju, vegani i veganke ne jedu meso, ribu, morske plodove, kao ni jaja, mleko, mlečne proizvode, med niti nose stvari od krzna, vune, kostiju, kože, korala, bisera niti bilo kojih drugih materijala životinjskog porekla.</a:t>
            </a:r>
            <a:endParaRPr lang="sr-Latn-RS" sz="2200" dirty="0" smtClean="0"/>
          </a:p>
          <a:p>
            <a:endParaRPr lang="sr-Latn-RS" sz="2200" dirty="0" smtClean="0"/>
          </a:p>
          <a:p>
            <a:r>
              <a:rPr lang="vi-VN" sz="2200" dirty="0" smtClean="0"/>
              <a:t>Takođe ne upotrebljavaju proizvode testirane na životinjama.</a:t>
            </a:r>
            <a:endParaRPr lang="en-US" sz="2200" dirty="0"/>
          </a:p>
        </p:txBody>
      </p:sp>
    </p:spTree>
    <p:extLst>
      <p:ext uri="{BB962C8B-B14F-4D97-AF65-F5344CB8AC3E}">
        <p14:creationId xmlns:p14="http://schemas.microsoft.com/office/powerpoint/2010/main" val="2705281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7467600" cy="1143000"/>
          </a:xfrm>
        </p:spPr>
        <p:txBody>
          <a:bodyPr>
            <a:noAutofit/>
          </a:bodyPr>
          <a:lstStyle/>
          <a:p>
            <a:pPr algn="ctr"/>
            <a:r>
              <a:rPr lang="sr-Latn-RS" sz="4400" dirty="0" smtClean="0">
                <a:latin typeface="Times New Roman" pitchFamily="18" charset="0"/>
                <a:cs typeface="Times New Roman" pitchFamily="18" charset="0"/>
              </a:rPr>
              <a:t>PREZENTACIJU PRIPREMILI</a:t>
            </a:r>
            <a:br>
              <a:rPr lang="sr-Latn-RS" sz="4400" dirty="0" smtClean="0">
                <a:latin typeface="Times New Roman" pitchFamily="18" charset="0"/>
                <a:cs typeface="Times New Roman" pitchFamily="18" charset="0"/>
              </a:rPr>
            </a:br>
            <a:r>
              <a:rPr lang="sr-Latn-RS" sz="4400" dirty="0" smtClean="0">
                <a:latin typeface="Times New Roman" pitchFamily="18" charset="0"/>
                <a:cs typeface="Times New Roman" pitchFamily="18" charset="0"/>
              </a:rPr>
              <a:t> BOŽOVIĆ MIHAJLO I VUJAČIĆ MINJA</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83122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latin typeface="Times New Roman" pitchFamily="18" charset="0"/>
                <a:cs typeface="Times New Roman" pitchFamily="18" charset="0"/>
              </a:rPr>
              <a:t>SADRŽAJ:</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sr-Latn-RS" dirty="0" smtClean="0">
                <a:latin typeface="Times New Roman" pitchFamily="18" charset="0"/>
                <a:cs typeface="Times New Roman" pitchFamily="18" charset="0"/>
                <a:hlinkClick r:id="rId2" action="ppaction://hlinksldjump"/>
              </a:rPr>
              <a:t>Krivolov</a:t>
            </a:r>
            <a:endParaRPr lang="sr-Latn-RS" dirty="0" smtClean="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r>
              <a:rPr lang="sr-Latn-RS" dirty="0" smtClean="0">
                <a:latin typeface="Times New Roman" pitchFamily="18" charset="0"/>
                <a:cs typeface="Times New Roman" pitchFamily="18" charset="0"/>
                <a:hlinkClick r:id="rId3" action="ppaction://hlinksldjump"/>
              </a:rPr>
              <a:t>Nauka – eksperimentisanje nad životinjama</a:t>
            </a:r>
            <a:endParaRPr lang="sr-Latn-RS" dirty="0" smtClean="0">
              <a:latin typeface="Times New Roman" pitchFamily="18" charset="0"/>
              <a:cs typeface="Times New Roman" pitchFamily="18" charset="0"/>
            </a:endParaRPr>
          </a:p>
          <a:p>
            <a:endParaRPr lang="sr-Latn-RS" dirty="0">
              <a:latin typeface="Times New Roman" pitchFamily="18" charset="0"/>
              <a:cs typeface="Times New Roman" pitchFamily="18" charset="0"/>
            </a:endParaRPr>
          </a:p>
          <a:p>
            <a:r>
              <a:rPr lang="sr-Latn-RS" dirty="0" smtClean="0">
                <a:latin typeface="Times New Roman" pitchFamily="18" charset="0"/>
                <a:cs typeface="Times New Roman" pitchFamily="18" charset="0"/>
                <a:hlinkClick r:id="rId4" action="ppaction://hlinksldjump"/>
              </a:rPr>
              <a:t>Ishrana</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39541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latin typeface="Times New Roman" pitchFamily="18" charset="0"/>
                <a:cs typeface="Times New Roman" pitchFamily="18" charset="0"/>
              </a:rPr>
              <a:t>Krivolov</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vi-VN" sz="2000" b="1" dirty="0">
                <a:latin typeface="+mj-lt"/>
              </a:rPr>
              <a:t>Lovokrađa</a:t>
            </a:r>
            <a:r>
              <a:rPr lang="vi-VN" sz="2000" dirty="0">
                <a:latin typeface="+mj-lt"/>
              </a:rPr>
              <a:t> </a:t>
            </a:r>
            <a:r>
              <a:rPr lang="sr-Latn-RS" sz="2000" dirty="0" smtClean="0">
                <a:latin typeface="+mj-lt"/>
              </a:rPr>
              <a:t>(krivolov)</a:t>
            </a:r>
            <a:r>
              <a:rPr lang="vi-VN" sz="2000" dirty="0">
                <a:latin typeface="+mj-lt"/>
              </a:rPr>
              <a:t> je definisana kao </a:t>
            </a:r>
            <a:r>
              <a:rPr lang="vi-VN" sz="2000" dirty="0" smtClean="0">
                <a:latin typeface="+mj-lt"/>
              </a:rPr>
              <a:t>ilegalni</a:t>
            </a:r>
            <a:r>
              <a:rPr lang="sr-Latn-RS" sz="2000" dirty="0" smtClean="0">
                <a:latin typeface="+mj-lt"/>
              </a:rPr>
              <a:t> lov</a:t>
            </a:r>
            <a:r>
              <a:rPr lang="vi-VN" sz="2000" dirty="0">
                <a:latin typeface="+mj-lt"/>
              </a:rPr>
              <a:t> ili hvatanje </a:t>
            </a:r>
            <a:r>
              <a:rPr lang="vi-VN" sz="2000" dirty="0" smtClean="0">
                <a:latin typeface="+mj-lt"/>
              </a:rPr>
              <a:t>divljih</a:t>
            </a:r>
            <a:r>
              <a:rPr lang="sr-Latn-RS" sz="2000" dirty="0" smtClean="0">
                <a:latin typeface="+mj-lt"/>
              </a:rPr>
              <a:t> životinja.</a:t>
            </a:r>
          </a:p>
          <a:p>
            <a:endParaRPr lang="sr-Latn-RS" dirty="0" smtClean="0">
              <a:latin typeface="+mj-lt"/>
            </a:endParaRPr>
          </a:p>
          <a:p>
            <a:r>
              <a:rPr lang="en-US" sz="2000" dirty="0" err="1">
                <a:latin typeface="Times New Roman" pitchFamily="18" charset="0"/>
                <a:cs typeface="Times New Roman" pitchFamily="18" charset="0"/>
              </a:rPr>
              <a:t>Godine</a:t>
            </a:r>
            <a:r>
              <a:rPr lang="en-US" sz="2000" dirty="0">
                <a:latin typeface="Times New Roman" pitchFamily="18" charset="0"/>
                <a:cs typeface="Times New Roman" pitchFamily="18" charset="0"/>
              </a:rPr>
              <a:t> 1998, </a:t>
            </a:r>
            <a:r>
              <a:rPr lang="en-US" sz="2000" dirty="0" err="1">
                <a:latin typeface="Times New Roman" pitchFamily="18" charset="0"/>
                <a:cs typeface="Times New Roman" pitchFamily="18" charset="0"/>
              </a:rPr>
              <a:t>naučnici</a:t>
            </a:r>
            <a:r>
              <a:rPr lang="en-US" sz="2000" dirty="0">
                <a:latin typeface="Times New Roman" pitchFamily="18" charset="0"/>
                <a:cs typeface="Times New Roman" pitchFamily="18" charset="0"/>
              </a:rPr>
              <a:t> </a:t>
            </a:r>
            <a:r>
              <a:rPr lang="sr-Latn-RS" sz="2000" dirty="0" smtClean="0">
                <a:latin typeface="Times New Roman" pitchFamily="18" charset="0"/>
                <a:cs typeface="Times New Roman" pitchFamily="18" charset="0"/>
              </a:rPr>
              <a:t>su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predložili</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koncept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krivolova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kao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ekološki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zločin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definišući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nezakonitom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svaku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aktivnost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koja</a:t>
            </a:r>
            <a:r>
              <a:rPr lang="en-US" sz="2000" dirty="0">
                <a:latin typeface="Times New Roman" pitchFamily="18" charset="0"/>
                <a:cs typeface="Times New Roman" pitchFamily="18" charset="0"/>
              </a:rPr>
              <a:t> je u </a:t>
            </a:r>
            <a:r>
              <a:rPr lang="en-US" sz="2000" dirty="0" err="1">
                <a:latin typeface="Times New Roman" pitchFamily="18" charset="0"/>
                <a:cs typeface="Times New Roman" pitchFamily="18" charset="0"/>
              </a:rPr>
              <a:t>suprotnosti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zakonima</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propisima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uspostavljenim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zaštitu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obnovljivih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prirodnih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resursa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uključujući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ilegalni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lov</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divljih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životinja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namerom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posedovanja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transporta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konzumiranja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ili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prodaje</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korišćenja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njihovih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delova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tela</a:t>
            </a:r>
            <a:r>
              <a:rPr lang="en-US" sz="2000" dirty="0">
                <a:latin typeface="Times New Roman" pitchFamily="18" charset="0"/>
                <a:cs typeface="Times New Roman" pitchFamily="18" charset="0"/>
              </a:rPr>
              <a:t>. </a:t>
            </a:r>
            <a:endParaRPr lang="sr-Latn-RS" sz="2000" dirty="0" smtClean="0">
              <a:latin typeface="Times New Roman" pitchFamily="18" charset="0"/>
              <a:cs typeface="Times New Roman" pitchFamily="18" charset="0"/>
            </a:endParaRPr>
          </a:p>
          <a:p>
            <a:endParaRPr lang="sr-Latn-RS" sz="2000" dirty="0">
              <a:latin typeface="+mj-lt"/>
            </a:endParaRPr>
          </a:p>
          <a:p>
            <a:r>
              <a:rPr lang="en-US" sz="2000" dirty="0" smtClean="0">
                <a:latin typeface="Times New Roman" pitchFamily="18" charset="0"/>
                <a:cs typeface="Times New Roman" pitchFamily="18" charset="0"/>
              </a:rPr>
              <a:t>Oni </a:t>
            </a:r>
            <a:r>
              <a:rPr lang="en-US" sz="2000" dirty="0" err="1">
                <a:latin typeface="Times New Roman" pitchFamily="18" charset="0"/>
                <a:cs typeface="Times New Roman" pitchFamily="18" charset="0"/>
              </a:rPr>
              <a:t>su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smatrali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krivolov</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jednom</a:t>
            </a:r>
            <a:r>
              <a:rPr lang="en-US" sz="2000" dirty="0">
                <a:latin typeface="Times New Roman" pitchFamily="18" charset="0"/>
                <a:cs typeface="Times New Roman" pitchFamily="18" charset="0"/>
              </a:rPr>
              <a:t> od </a:t>
            </a:r>
            <a:r>
              <a:rPr lang="en-US" sz="2000" dirty="0" err="1">
                <a:latin typeface="Times New Roman" pitchFamily="18" charset="0"/>
                <a:cs typeface="Times New Roman" pitchFamily="18" charset="0"/>
              </a:rPr>
              <a:t>najozbiljnijih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pretnji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opstanku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biljnih</a:t>
            </a:r>
            <a:r>
              <a:rPr lang="en-US" sz="2000" dirty="0">
                <a:latin typeface="Times New Roman" pitchFamily="18" charset="0"/>
                <a:cs typeface="Times New Roman" pitchFamily="18" charset="0"/>
              </a:rPr>
              <a:t> i </a:t>
            </a:r>
            <a:r>
              <a:rPr lang="en-US" sz="2000" dirty="0" err="1">
                <a:latin typeface="Times New Roman" pitchFamily="18" charset="0"/>
                <a:cs typeface="Times New Roman" pitchFamily="18" charset="0"/>
              </a:rPr>
              <a:t>životinjskih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populacija</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620153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latin typeface="Times New Roman" pitchFamily="18" charset="0"/>
                <a:cs typeface="Times New Roman" pitchFamily="18" charset="0"/>
              </a:rPr>
              <a:t>neki od primera</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fontAlgn="base"/>
            <a:r>
              <a:rPr lang="sr-Latn-RS" dirty="0" smtClean="0">
                <a:latin typeface="Times New Roman" pitchFamily="18" charset="0"/>
                <a:cs typeface="Times New Roman" pitchFamily="18" charset="0"/>
              </a:rPr>
              <a:t>U</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Persijskom </a:t>
            </a:r>
            <a:r>
              <a:rPr lang="vi-VN" dirty="0" smtClean="0">
                <a:latin typeface="Times New Roman" pitchFamily="18" charset="0"/>
                <a:cs typeface="Times New Roman" pitchFamily="18" charset="0"/>
              </a:rPr>
              <a:t>zalivu</a:t>
            </a:r>
            <a:r>
              <a:rPr lang="sr-Latn-RS" dirty="0" smtClean="0">
                <a:latin typeface="Times New Roman" pitchFamily="18" charset="0"/>
                <a:cs typeface="Times New Roman" pitchFamily="18" charset="0"/>
              </a:rPr>
              <a:t> je pronađeno na</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stotine mrtvih ajkula s odsečenim </a:t>
            </a:r>
            <a:r>
              <a:rPr lang="vi-VN" dirty="0" smtClean="0">
                <a:latin typeface="Times New Roman" pitchFamily="18" charset="0"/>
                <a:cs typeface="Times New Roman" pitchFamily="18" charset="0"/>
              </a:rPr>
              <a:t>perajima</a:t>
            </a:r>
            <a:r>
              <a:rPr lang="sr-Latn-RS" dirty="0" smtClean="0">
                <a:latin typeface="Times New Roman" pitchFamily="18" charset="0"/>
                <a:cs typeface="Times New Roman" pitchFamily="18" charset="0"/>
              </a:rPr>
              <a:t>.</a:t>
            </a:r>
            <a:r>
              <a:rPr lang="sr-Latn-RS" dirty="0">
                <a:latin typeface="Times New Roman" pitchFamily="18" charset="0"/>
                <a:cs typeface="Times New Roman" pitchFamily="18" charset="0"/>
              </a:rPr>
              <a:t> </a:t>
            </a:r>
            <a:r>
              <a:rPr lang="sr-Latn-RS" dirty="0" smtClean="0">
                <a:latin typeface="Times New Roman" pitchFamily="18" charset="0"/>
                <a:cs typeface="Times New Roman" pitchFamily="18" charset="0"/>
              </a:rPr>
              <a:t>Ajkule su</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u opasnosti da budu istrebljene zbog krivolova zbog njihovih cenjenih peraja. </a:t>
            </a:r>
            <a:r>
              <a:rPr lang="vi-VN" dirty="0" smtClean="0">
                <a:latin typeface="Times New Roman" pitchFamily="18" charset="0"/>
                <a:cs typeface="Times New Roman" pitchFamily="18" charset="0"/>
              </a:rPr>
              <a:t>Ajkulina </a:t>
            </a:r>
            <a:r>
              <a:rPr lang="vi-VN" dirty="0">
                <a:latin typeface="Times New Roman" pitchFamily="18" charset="0"/>
                <a:cs typeface="Times New Roman" pitchFamily="18" charset="0"/>
              </a:rPr>
              <a:t>peraja su ipak i dalje popularna na lokalnom tržištu gde su tražena kao lek za seksualne poremećaje.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657600"/>
            <a:ext cx="4257537" cy="2836648"/>
          </a:xfrm>
          <a:prstGeom prst="rect">
            <a:avLst/>
          </a:prstGeom>
        </p:spPr>
      </p:pic>
    </p:spTree>
    <p:extLst>
      <p:ext uri="{BB962C8B-B14F-4D97-AF65-F5344CB8AC3E}">
        <p14:creationId xmlns:p14="http://schemas.microsoft.com/office/powerpoint/2010/main" val="4027217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neki od primera</a:t>
            </a:r>
            <a:endParaRPr lang="en-US" dirty="0"/>
          </a:p>
        </p:txBody>
      </p:sp>
      <p:sp>
        <p:nvSpPr>
          <p:cNvPr id="3" name="Content Placeholder 2"/>
          <p:cNvSpPr>
            <a:spLocks noGrp="1"/>
          </p:cNvSpPr>
          <p:nvPr>
            <p:ph sz="quarter" idx="1"/>
          </p:nvPr>
        </p:nvSpPr>
        <p:spPr/>
        <p:txBody>
          <a:bodyPr/>
          <a:lstStyle/>
          <a:p>
            <a:r>
              <a:rPr lang="en-US" dirty="0" err="1">
                <a:latin typeface="Times New Roman" pitchFamily="18" charset="0"/>
                <a:cs typeface="Times New Roman" pitchFamily="18" charset="0"/>
              </a:rPr>
              <a:t>Sivi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kitovi</a:t>
            </a:r>
            <a:r>
              <a:rPr lang="en-US" dirty="0">
                <a:latin typeface="Times New Roman" pitchFamily="18" charset="0"/>
                <a:cs typeface="Times New Roman" pitchFamily="18" charset="0"/>
              </a:rPr>
              <a:t> - </a:t>
            </a:r>
            <a:r>
              <a:rPr lang="sr-Latn-RS" dirty="0">
                <a:latin typeface="Times New Roman" pitchFamily="18" charset="0"/>
                <a:cs typeface="Times New Roman" pitchFamily="18" charset="0"/>
              </a:rPr>
              <a:t>i</a:t>
            </a:r>
            <a:r>
              <a:rPr lang="en-US" dirty="0" err="1" smtClean="0">
                <a:latin typeface="Times New Roman" pitchFamily="18" charset="0"/>
                <a:cs typeface="Times New Roman" pitchFamily="18" charset="0"/>
              </a:rPr>
              <a:t>ako</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je </a:t>
            </a:r>
            <a:r>
              <a:rPr lang="en-US" dirty="0" err="1">
                <a:latin typeface="Times New Roman" pitchFamily="18" charset="0"/>
                <a:cs typeface="Times New Roman" pitchFamily="18" charset="0"/>
              </a:rPr>
              <a:t>još</a:t>
            </a:r>
            <a:r>
              <a:rPr lang="en-US" dirty="0">
                <a:latin typeface="Times New Roman" pitchFamily="18" charset="0"/>
                <a:cs typeface="Times New Roman" pitchFamily="18" charset="0"/>
              </a:rPr>
              <a:t> 1947. </a:t>
            </a:r>
            <a:r>
              <a:rPr lang="en-US" dirty="0" err="1">
                <a:latin typeface="Times New Roman" pitchFamily="18" charset="0"/>
                <a:cs typeface="Times New Roman" pitchFamily="18" charset="0"/>
              </a:rPr>
              <a:t>godine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izdana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zabrana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populacija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sivih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kitova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nikada</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nije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oporavila</a:t>
            </a:r>
            <a:r>
              <a:rPr lang="en-US" dirty="0">
                <a:latin typeface="Times New Roman" pitchFamily="18" charset="0"/>
                <a:cs typeface="Times New Roman" pitchFamily="18" charset="0"/>
              </a:rPr>
              <a:t> od </a:t>
            </a:r>
            <a:r>
              <a:rPr lang="en-US" dirty="0" err="1">
                <a:latin typeface="Times New Roman" pitchFamily="18" charset="0"/>
                <a:cs typeface="Times New Roman" pitchFamily="18" charset="0"/>
              </a:rPr>
              <a:t>mahnitog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istrebljenja</a:t>
            </a:r>
            <a:r>
              <a:rPr lang="en-US" dirty="0">
                <a:latin typeface="Times New Roman" pitchFamily="18" charset="0"/>
                <a:cs typeface="Times New Roman" pitchFamily="18" charset="0"/>
              </a:rPr>
              <a:t> u 19. i </a:t>
            </a:r>
            <a:r>
              <a:rPr lang="en-US" dirty="0" err="1">
                <a:latin typeface="Times New Roman" pitchFamily="18" charset="0"/>
                <a:cs typeface="Times New Roman" pitchFamily="18" charset="0"/>
              </a:rPr>
              <a:t>početkom</a:t>
            </a:r>
            <a:r>
              <a:rPr lang="en-US" dirty="0">
                <a:latin typeface="Times New Roman" pitchFamily="18" charset="0"/>
                <a:cs typeface="Times New Roman" pitchFamily="18" charset="0"/>
              </a:rPr>
              <a:t> 20. </a:t>
            </a:r>
            <a:r>
              <a:rPr lang="en-US" dirty="0" err="1">
                <a:latin typeface="Times New Roman" pitchFamily="18" charset="0"/>
                <a:cs typeface="Times New Roman" pitchFamily="18" charset="0"/>
              </a:rPr>
              <a:t>veka</a:t>
            </a:r>
            <a:r>
              <a:rPr lang="en-US" dirty="0" smtClean="0">
                <a:latin typeface="Times New Roman" pitchFamily="18" charset="0"/>
                <a:cs typeface="Times New Roman" pitchFamily="18" charset="0"/>
              </a:rPr>
              <a:t>.</a:t>
            </a:r>
            <a:endParaRPr lang="sr-Latn-RS" dirty="0" smtClean="0">
              <a:latin typeface="Times New Roman" pitchFamily="18" charset="0"/>
              <a:cs typeface="Times New Roman" pitchFamily="18" charset="0"/>
            </a:endParaRPr>
          </a:p>
          <a:p>
            <a:pPr marL="0" indent="0">
              <a:buNone/>
            </a:pPr>
            <a:endParaRPr lang="sr-Latn-R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Od </a:t>
            </a:r>
            <a:r>
              <a:rPr lang="en-US" dirty="0" err="1">
                <a:latin typeface="Times New Roman" pitchFamily="18" charset="0"/>
                <a:cs typeface="Times New Roman" pitchFamily="18" charset="0"/>
              </a:rPr>
              <a:t>preostalih</a:t>
            </a:r>
            <a:r>
              <a:rPr lang="en-US" dirty="0">
                <a:latin typeface="Times New Roman" pitchFamily="18" charset="0"/>
                <a:cs typeface="Times New Roman" pitchFamily="18" charset="0"/>
              </a:rPr>
              <a:t> 100 </a:t>
            </a:r>
            <a:r>
              <a:rPr lang="en-US" dirty="0" err="1">
                <a:latin typeface="Times New Roman" pitchFamily="18" charset="0"/>
                <a:cs typeface="Times New Roman" pitchFamily="18" charset="0"/>
              </a:rPr>
              <a:t>sivih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kitova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samo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23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polno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zrele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ženke</a:t>
            </a:r>
            <a:r>
              <a:rPr lang="en-US" dirty="0">
                <a:latin typeface="Times New Roman" pitchFamily="18" charset="0"/>
                <a:cs typeface="Times New Roman" pitchFamily="18" charset="0"/>
              </a:rPr>
              <a:t>. </a:t>
            </a:r>
            <a:endParaRPr lang="sr-Latn-RS" dirty="0" smtClean="0">
              <a:latin typeface="Times New Roman" pitchFamily="18" charset="0"/>
              <a:cs typeface="Times New Roman" pitchFamily="18" charset="0"/>
            </a:endParaRPr>
          </a:p>
          <a:p>
            <a:pPr marL="0" indent="0">
              <a:buNone/>
            </a:pPr>
            <a:endParaRPr lang="sr-Latn-R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U </a:t>
            </a:r>
            <a:r>
              <a:rPr lang="en-US" dirty="0" err="1">
                <a:latin typeface="Times New Roman" pitchFamily="18" charset="0"/>
                <a:cs typeface="Times New Roman" pitchFamily="18" charset="0"/>
              </a:rPr>
              <a:t>prilog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im</a:t>
            </a:r>
            <a:r>
              <a:rPr lang="en-US" dirty="0">
                <a:latin typeface="Times New Roman" pitchFamily="18" charset="0"/>
                <a:cs typeface="Times New Roman" pitchFamily="18" charset="0"/>
              </a:rPr>
              <a:t> ne ide i </a:t>
            </a:r>
            <a:r>
              <a:rPr lang="en-US" dirty="0" err="1">
                <a:latin typeface="Times New Roman" pitchFamily="18" charset="0"/>
                <a:cs typeface="Times New Roman" pitchFamily="18" charset="0"/>
              </a:rPr>
              <a:t>činjenica</a:t>
            </a:r>
            <a:r>
              <a:rPr lang="en-US" dirty="0">
                <a:latin typeface="Times New Roman" pitchFamily="18" charset="0"/>
                <a:cs typeface="Times New Roman" pitchFamily="18" charset="0"/>
              </a:rPr>
              <a:t> da se </a:t>
            </a:r>
            <a:r>
              <a:rPr lang="en-US" dirty="0" err="1">
                <a:latin typeface="Times New Roman" pitchFamily="18" charset="0"/>
                <a:cs typeface="Times New Roman" pitchFamily="18" charset="0"/>
              </a:rPr>
              <a:t>njihovo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jedino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hranilište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nalazi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području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kojem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naftne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kompanije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intenzivno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tragaju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crnim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zlatom</a:t>
            </a:r>
            <a:r>
              <a:rPr lang="en-US"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71499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neki od primera</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400" y="148566"/>
            <a:ext cx="2352136" cy="1568091"/>
          </a:xfrm>
          <a:prstGeom prst="rect">
            <a:avLst/>
          </a:prstGeom>
        </p:spPr>
      </p:pic>
      <p:sp>
        <p:nvSpPr>
          <p:cNvPr id="3" name="Content Placeholder 2"/>
          <p:cNvSpPr>
            <a:spLocks noGrp="1"/>
          </p:cNvSpPr>
          <p:nvPr>
            <p:ph sz="quarter" idx="1"/>
          </p:nvPr>
        </p:nvSpPr>
        <p:spPr/>
        <p:txBody>
          <a:bodyPr/>
          <a:lstStyle/>
          <a:p>
            <a:endParaRPr lang="sr-Latn-RS" dirty="0" smtClean="0"/>
          </a:p>
          <a:p>
            <a:r>
              <a:rPr lang="vi-VN" dirty="0" smtClean="0"/>
              <a:t>Beli </a:t>
            </a:r>
            <a:r>
              <a:rPr lang="vi-VN" dirty="0"/>
              <a:t>detlić - </a:t>
            </a:r>
            <a:r>
              <a:rPr lang="sr-Latn-RS" dirty="0" smtClean="0"/>
              <a:t>n</a:t>
            </a:r>
            <a:r>
              <a:rPr lang="vi-VN" dirty="0" smtClean="0"/>
              <a:t>a </a:t>
            </a:r>
            <a:r>
              <a:rPr lang="vi-VN" dirty="0"/>
              <a:t>popisu ugroženih životinja, ovaj detlić zauzima posebno mesto</a:t>
            </a:r>
            <a:r>
              <a:rPr lang="vi-VN" dirty="0" smtClean="0"/>
              <a:t>.</a:t>
            </a:r>
            <a:endParaRPr lang="sr-Latn-RS" dirty="0" smtClean="0"/>
          </a:p>
          <a:p>
            <a:endParaRPr lang="sr-Latn-RS" dirty="0" smtClean="0"/>
          </a:p>
          <a:p>
            <a:pPr marL="0" indent="0">
              <a:buNone/>
            </a:pPr>
            <a:r>
              <a:rPr lang="vi-VN" dirty="0" smtClean="0"/>
              <a:t>Njegovo </a:t>
            </a:r>
            <a:r>
              <a:rPr lang="vi-VN" dirty="0"/>
              <a:t>stanište je jugoistok SAD-a i Kuba, a zadnji put je potvrđeno viđen 2004. godine. </a:t>
            </a:r>
            <a:endParaRPr lang="sr-Latn-RS" dirty="0" smtClean="0"/>
          </a:p>
          <a:p>
            <a:pPr marL="0" indent="0">
              <a:buNone/>
            </a:pPr>
            <a:endParaRPr lang="sr-Latn-RS" dirty="0"/>
          </a:p>
          <a:p>
            <a:pPr marL="0" indent="0">
              <a:buNone/>
            </a:pPr>
            <a:r>
              <a:rPr lang="vi-VN" dirty="0" smtClean="0"/>
              <a:t>Ipak</a:t>
            </a:r>
            <a:r>
              <a:rPr lang="vi-VN" dirty="0"/>
              <a:t>, još se ne smatra izumrlim zato što postoje indicije da skupina belih detlića živi na Floridi i u Arkansasu.</a:t>
            </a:r>
            <a:endParaRPr lang="sr-Latn-RS" dirty="0" smtClean="0"/>
          </a:p>
        </p:txBody>
      </p:sp>
    </p:spTree>
    <p:extLst>
      <p:ext uri="{BB962C8B-B14F-4D97-AF65-F5344CB8AC3E}">
        <p14:creationId xmlns:p14="http://schemas.microsoft.com/office/powerpoint/2010/main" val="32677588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latin typeface="Times New Roman" pitchFamily="18" charset="0"/>
                <a:cs typeface="Times New Roman" pitchFamily="18" charset="0"/>
              </a:rPr>
              <a:t>neki od primera</a:t>
            </a:r>
            <a:endParaRPr lang="en-US" dirty="0"/>
          </a:p>
        </p:txBody>
      </p:sp>
      <p:sp>
        <p:nvSpPr>
          <p:cNvPr id="3" name="Content Placeholder 2"/>
          <p:cNvSpPr>
            <a:spLocks noGrp="1"/>
          </p:cNvSpPr>
          <p:nvPr>
            <p:ph sz="quarter" idx="1"/>
          </p:nvPr>
        </p:nvSpPr>
        <p:spPr/>
        <p:txBody>
          <a:bodyPr/>
          <a:lstStyle/>
          <a:p>
            <a:r>
              <a:rPr lang="en-US" dirty="0" err="1">
                <a:latin typeface="Times New Roman" pitchFamily="18" charset="0"/>
                <a:cs typeface="Times New Roman" pitchFamily="18" charset="0"/>
              </a:rPr>
              <a:t>Sumatranski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nosorog</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najmanja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vrsta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nosoroga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nekada</a:t>
            </a:r>
            <a:r>
              <a:rPr lang="en-US" dirty="0">
                <a:latin typeface="Times New Roman" pitchFamily="18" charset="0"/>
                <a:cs typeface="Times New Roman" pitchFamily="18" charset="0"/>
              </a:rPr>
              <a:t> je u </a:t>
            </a:r>
            <a:r>
              <a:rPr lang="en-US" dirty="0" err="1">
                <a:latin typeface="Times New Roman" pitchFamily="18" charset="0"/>
                <a:cs typeface="Times New Roman" pitchFamily="18" charset="0"/>
              </a:rPr>
              <a:t>velikom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broju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živela</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prašumama</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močvarama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Indije</a:t>
            </a:r>
            <a:r>
              <a:rPr lang="en-US" dirty="0">
                <a:latin typeface="Times New Roman" pitchFamily="18" charset="0"/>
                <a:cs typeface="Times New Roman" pitchFamily="18" charset="0"/>
              </a:rPr>
              <a:t> i </a:t>
            </a:r>
            <a:r>
              <a:rPr lang="en-US" dirty="0" err="1">
                <a:latin typeface="Times New Roman" pitchFamily="18" charset="0"/>
                <a:cs typeface="Times New Roman" pitchFamily="18" charset="0"/>
              </a:rPr>
              <a:t>jugoistočne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Azije</a:t>
            </a:r>
            <a:r>
              <a:rPr lang="en-US" dirty="0">
                <a:latin typeface="Times New Roman" pitchFamily="18" charset="0"/>
                <a:cs typeface="Times New Roman" pitchFamily="18" charset="0"/>
              </a:rPr>
              <a:t>, </a:t>
            </a:r>
            <a:r>
              <a:rPr lang="sr-Latn-RS" dirty="0" smtClean="0">
                <a:latin typeface="Times New Roman" pitchFamily="18" charset="0"/>
                <a:cs typeface="Times New Roman" pitchFamily="18" charset="0"/>
              </a:rPr>
              <a:t>ali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sada</a:t>
            </a:r>
            <a:r>
              <a:rPr lang="en-US" dirty="0">
                <a:latin typeface="Times New Roman" pitchFamily="18" charset="0"/>
                <a:cs typeface="Times New Roman" pitchFamily="18" charset="0"/>
              </a:rPr>
              <a:t> je </a:t>
            </a:r>
            <a:r>
              <a:rPr lang="en-US" dirty="0" err="1">
                <a:latin typeface="Times New Roman" pitchFamily="18" charset="0"/>
                <a:cs typeface="Times New Roman" pitchFamily="18" charset="0"/>
              </a:rPr>
              <a:t>dovedena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sami</a:t>
            </a:r>
            <a:r>
              <a:rPr lang="en-US" dirty="0">
                <a:latin typeface="Times New Roman" pitchFamily="18" charset="0"/>
                <a:cs typeface="Times New Roman" pitchFamily="18" charset="0"/>
              </a:rPr>
              <a:t> rub </a:t>
            </a:r>
            <a:r>
              <a:rPr lang="en-US" dirty="0" err="1">
                <a:latin typeface="Times New Roman" pitchFamily="18" charset="0"/>
                <a:cs typeface="Times New Roman" pitchFamily="18" charset="0"/>
              </a:rPr>
              <a:t>izumiranja</a:t>
            </a:r>
            <a:r>
              <a:rPr lang="en-US" dirty="0">
                <a:latin typeface="Times New Roman" pitchFamily="18" charset="0"/>
                <a:cs typeface="Times New Roman" pitchFamily="18" charset="0"/>
              </a:rPr>
              <a:t>. </a:t>
            </a:r>
            <a:endParaRPr lang="sr-Latn-RS" dirty="0" smtClean="0">
              <a:latin typeface="Times New Roman" pitchFamily="18" charset="0"/>
              <a:cs typeface="Times New Roman" pitchFamily="18" charset="0"/>
            </a:endParaRPr>
          </a:p>
          <a:p>
            <a:endParaRPr lang="sr-Latn-RS" dirty="0" smtClean="0">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Naučnici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procenjuju</a:t>
            </a:r>
            <a:r>
              <a:rPr lang="en-US" dirty="0">
                <a:latin typeface="Times New Roman" pitchFamily="18" charset="0"/>
                <a:cs typeface="Times New Roman" pitchFamily="18" charset="0"/>
              </a:rPr>
              <a:t> da u </a:t>
            </a:r>
            <a:r>
              <a:rPr lang="en-US" dirty="0" err="1">
                <a:latin typeface="Times New Roman" pitchFamily="18" charset="0"/>
                <a:cs typeface="Times New Roman" pitchFamily="18" charset="0"/>
              </a:rPr>
              <a:t>divljini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živi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još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samo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oko</a:t>
            </a:r>
            <a:r>
              <a:rPr lang="en-US" dirty="0">
                <a:latin typeface="Times New Roman" pitchFamily="18" charset="0"/>
                <a:cs typeface="Times New Roman" pitchFamily="18" charset="0"/>
              </a:rPr>
              <a:t> 300 </a:t>
            </a:r>
            <a:r>
              <a:rPr lang="en-US" dirty="0" err="1">
                <a:latin typeface="Times New Roman" pitchFamily="18" charset="0"/>
                <a:cs typeface="Times New Roman" pitchFamily="18" charset="0"/>
              </a:rPr>
              <a:t>jedinki</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glavni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razlog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izumiranja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krivolov</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zbog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rogova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rapidni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nestanak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prirodnog</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staništa</a:t>
            </a:r>
            <a:r>
              <a:rPr lang="sr-Latn-RS" dirty="0" smtClean="0">
                <a:latin typeface="Times New Roman" pitchFamily="18" charset="0"/>
                <a:cs typeface="Times New Roman" pitchFamily="18" charset="0"/>
              </a:rPr>
              <a:t>.</a:t>
            </a:r>
          </a:p>
          <a:p>
            <a:pPr marL="0" indent="0">
              <a:buNone/>
            </a:pPr>
            <a:endParaRPr lang="sr-Latn-RS" dirty="0" smtClean="0">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Ovoj</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vrsti</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crno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piše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preostale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jedinke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koje</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nalaze</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Zoološkim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vrtovima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jednostavno</a:t>
            </a:r>
            <a:r>
              <a:rPr lang="en-US" dirty="0">
                <a:latin typeface="Times New Roman" pitchFamily="18" charset="0"/>
                <a:cs typeface="Times New Roman" pitchFamily="18" charset="0"/>
              </a:rPr>
              <a:t> se ne </a:t>
            </a:r>
            <a:r>
              <a:rPr lang="en-US" dirty="0" err="1">
                <a:latin typeface="Times New Roman" pitchFamily="18" charset="0"/>
                <a:cs typeface="Times New Roman" pitchFamily="18" charset="0"/>
              </a:rPr>
              <a:t>žele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pariti</a:t>
            </a:r>
            <a:r>
              <a:rPr lang="en-US" dirty="0">
                <a:latin typeface="Times New Roman" pitchFamily="18" charset="0"/>
                <a:cs typeface="Times New Roman" pitchFamily="18" charset="0"/>
              </a:rPr>
              <a:t> u </a:t>
            </a:r>
            <a:r>
              <a:rPr lang="en-US" dirty="0" err="1">
                <a:latin typeface="Times New Roman" pitchFamily="18" charset="0"/>
                <a:cs typeface="Times New Roman" pitchFamily="18" charset="0"/>
              </a:rPr>
              <a:t>zatočeništvu</a:t>
            </a:r>
            <a:r>
              <a:rPr lang="en-US"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371716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932"/>
            <a:ext cx="9144001" cy="6860932"/>
          </a:xfrm>
          <a:prstGeom prst="rect">
            <a:avLst/>
          </a:prstGeom>
        </p:spPr>
      </p:pic>
    </p:spTree>
    <p:extLst>
      <p:ext uri="{BB962C8B-B14F-4D97-AF65-F5344CB8AC3E}">
        <p14:creationId xmlns:p14="http://schemas.microsoft.com/office/powerpoint/2010/main" val="3869735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85800" y="914400"/>
            <a:ext cx="2464308" cy="161329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496168">
            <a:off x="3842205" y="466129"/>
            <a:ext cx="4571998" cy="289750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685523">
            <a:off x="517103" y="3547756"/>
            <a:ext cx="3580125" cy="2673906"/>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38800" y="4419600"/>
            <a:ext cx="3073400" cy="2305050"/>
          </a:xfrm>
          <a:prstGeom prst="rect">
            <a:avLst/>
          </a:prstGeom>
        </p:spPr>
      </p:pic>
    </p:spTree>
    <p:extLst>
      <p:ext uri="{BB962C8B-B14F-4D97-AF65-F5344CB8AC3E}">
        <p14:creationId xmlns:p14="http://schemas.microsoft.com/office/powerpoint/2010/main" val="31421473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97</TotalTime>
  <Words>821</Words>
  <Application>Microsoft Office PowerPoint</Application>
  <PresentationFormat>On-screen Show (4:3)</PresentationFormat>
  <Paragraphs>77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ETIČKI ASPEKTI ČOVEKOVOG ODNOSA PREMA ŽIVOTINJAMA </vt:lpstr>
      <vt:lpstr>SADRŽAJ:</vt:lpstr>
      <vt:lpstr>Krivolov</vt:lpstr>
      <vt:lpstr>neki od primera</vt:lpstr>
      <vt:lpstr>neki od primera</vt:lpstr>
      <vt:lpstr>neki od primera</vt:lpstr>
      <vt:lpstr>neki od primera</vt:lpstr>
      <vt:lpstr>PowerPoint Presentation</vt:lpstr>
      <vt:lpstr>PowerPoint Presentation</vt:lpstr>
      <vt:lpstr>Nauka – eksperimentisanje nad životinjama</vt:lpstr>
      <vt:lpstr>Nauka – eksperimentisanje nad životinjama</vt:lpstr>
      <vt:lpstr>Nauka – eksperimentisanje nad životinjama</vt:lpstr>
      <vt:lpstr>Nauka – eksperimentisanje nad životinjama</vt:lpstr>
      <vt:lpstr>Ishrana</vt:lpstr>
      <vt:lpstr>Ishrana</vt:lpstr>
      <vt:lpstr>Ishrana</vt:lpstr>
      <vt:lpstr>PREZENTACIJU PRIPREMILI  BOŽOVIĆ MIHAJLO I VUJAČIĆ MINJA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Etički aspekti čovekovog odnosa prema životinjama</dc:title>
  <dc:creator>Minja</dc:creator>
  <cp:lastModifiedBy>Minja</cp:lastModifiedBy>
  <cp:revision>8</cp:revision>
  <dcterms:created xsi:type="dcterms:W3CDTF">2020-03-03T16:25:44Z</dcterms:created>
  <dcterms:modified xsi:type="dcterms:W3CDTF">2020-03-03T18:03:43Z</dcterms:modified>
</cp:coreProperties>
</file>